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0" r:id="rId3"/>
    <p:sldId id="274" r:id="rId4"/>
    <p:sldId id="261" r:id="rId5"/>
    <p:sldId id="262" r:id="rId6"/>
    <p:sldId id="275" r:id="rId7"/>
    <p:sldId id="265" r:id="rId8"/>
    <p:sldId id="276" r:id="rId9"/>
    <p:sldId id="266" r:id="rId10"/>
    <p:sldId id="270" r:id="rId11"/>
    <p:sldId id="277" r:id="rId12"/>
    <p:sldId id="269" r:id="rId13"/>
  </p:sldIdLst>
  <p:sldSz cx="9601200" cy="12801600" type="A3"/>
  <p:notesSz cx="6858000" cy="9144000"/>
  <p:defaultTextStyle>
    <a:defPPr>
      <a:defRPr lang="en-US"/>
    </a:defPPr>
    <a:lvl1pPr marL="0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7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35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52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70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87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05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22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40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A7A9A9"/>
    <a:srgbClr val="070809"/>
    <a:srgbClr val="070B11"/>
    <a:srgbClr val="080C13"/>
    <a:srgbClr val="0C1920"/>
    <a:srgbClr val="0C141E"/>
    <a:srgbClr val="1D3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2314" y="-163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7D159-1CAB-4F58-BC03-1CAC5BDB1E6A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2BDF8E-3996-4D1F-B675-0A0B2B48D5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0732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17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35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52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70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587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05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22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40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9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5"/>
            <a:ext cx="7200900" cy="3090755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D6E8-0197-43BC-9239-7FAD748029B7}" type="datetime1">
              <a:rPr lang="pt-BR" smtClean="0"/>
              <a:t>12/06/2025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7903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1844-1B3A-474C-AFBF-C5819A28DCA2}" type="datetime1">
              <a:rPr lang="pt-BR" smtClean="0"/>
              <a:t>12/06/2025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7951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60" y="681568"/>
            <a:ext cx="2070258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8"/>
            <a:ext cx="6090762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7110-675C-4A6C-AC0D-CBEDC2611F1B}" type="datetime1">
              <a:rPr lang="pt-BR" smtClean="0"/>
              <a:t>12/06/2025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5569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A49B-48FB-4138-ABC5-52374BD14E60}" type="datetime1">
              <a:rPr lang="pt-BR" smtClean="0"/>
              <a:t>12/06/2025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472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3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3" y="8567001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614C-7E47-465D-B0B5-6CEA13A89C4F}" type="datetime1">
              <a:rPr lang="pt-BR" smtClean="0"/>
              <a:t>12/06/2025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82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974BB-F936-42FE-A19F-7FE96D578618}" type="datetime1">
              <a:rPr lang="pt-BR" smtClean="0"/>
              <a:t>12/06/2025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25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4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6" y="3138172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6" y="4676141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2"/>
            <a:ext cx="4081762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1"/>
            <a:ext cx="4081762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6565-BF9E-4853-9A49-27E886C96CC5}" type="datetime1">
              <a:rPr lang="pt-BR" smtClean="0"/>
              <a:t>12/06/2025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584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93F5A-F617-4771-B4B4-87AD1806D84D}" type="datetime1">
              <a:rPr lang="pt-BR" smtClean="0"/>
              <a:t>12/06/2025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2077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65A88-6492-43F7-8F9D-51B7A23CEC27}" type="datetime1">
              <a:rPr lang="pt-BR" smtClean="0"/>
              <a:t>12/06/2025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4741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8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1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1"/>
            <a:ext cx="3096638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9FD77-1799-4583-9468-F87F8C6CCA41}" type="datetime1">
              <a:rPr lang="pt-BR" smtClean="0"/>
              <a:t>12/06/2025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9543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8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1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1"/>
            <a:ext cx="3096638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398D1-3536-4FBD-B1A0-190EDD3FA6AA}" type="datetime1">
              <a:rPr lang="pt-BR" smtClean="0"/>
              <a:t>12/06/2025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322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4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4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91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D5CF9-69FA-4DEF-B135-EB4FDD75C1EE}" type="datetime1">
              <a:rPr lang="pt-BR" smtClean="0"/>
              <a:t>12/06/2025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9" y="11865191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91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2607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llvalitz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hyperlink" Target="http://www.linkedin.com/in/anderson-avlis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8F9FFA8-520D-3165-4020-45680D30C9F9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080C1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5734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D0B9E-A094-0D2A-8D48-27C593826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60128F-BCD5-6179-7664-8E0059E132E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73CC061-BEA3-FF71-9799-0D2B13760A17}"/>
              </a:ext>
            </a:extLst>
          </p:cNvPr>
          <p:cNvSpPr txBox="1"/>
          <p:nvPr/>
        </p:nvSpPr>
        <p:spPr>
          <a:xfrm>
            <a:off x="960120" y="1368653"/>
            <a:ext cx="7680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i="1" dirty="0">
                <a:solidFill>
                  <a:schemeClr val="bg2"/>
                </a:solidFill>
                <a:latin typeface="+mj-lt"/>
              </a:rPr>
              <a:t>Com layout</a:t>
            </a:r>
            <a:r>
              <a:rPr lang="pt-BR" sz="2400" dirty="0">
                <a:solidFill>
                  <a:schemeClr val="bg2"/>
                </a:solidFill>
                <a:latin typeface="+mj-lt"/>
              </a:rPr>
              <a:t> minimalistas e tipografia que simula símbolo galáctico surgindo gota a gota na tela: tudo colabora para que você sinta a solidão de quem busca a si mesmo num universo que já não existe. A cada escolha, o ambiente responde: uma parede entra em colapso, uma escadaria de cristal surge, um pedestal oscila em meio a faíscas intermitentes. Não há ícones de progresso — apenas a sensação de avançar ou retroceder em cada batida de piano.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C67C604-9F81-2D0B-BCFF-A119D0F35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10</a:t>
            </a:fld>
            <a:endParaRPr lang="pt-BR"/>
          </a:p>
        </p:txBody>
      </p:sp>
      <p:sp>
        <p:nvSpPr>
          <p:cNvPr id="6" name="Espaço Reservado para Rodapé 1">
            <a:extLst>
              <a:ext uri="{FF2B5EF4-FFF2-40B4-BE49-F238E27FC236}">
                <a16:creationId xmlns:a16="http://schemas.microsoft.com/office/drawing/2014/main" id="{34EA83AB-B8A7-B9D3-D9FA-7EE9792E4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2367444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55D0F-BECA-F8E1-6C93-ED1DA496F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23D2AF9A-CA22-5AE8-6FD2-718954620C8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Número Capítulo">
            <a:extLst>
              <a:ext uri="{FF2B5EF4-FFF2-40B4-BE49-F238E27FC236}">
                <a16:creationId xmlns:a16="http://schemas.microsoft.com/office/drawing/2014/main" id="{39052F1C-0E52-90C9-976F-1C55758A224D}"/>
              </a:ext>
            </a:extLst>
          </p:cNvPr>
          <p:cNvSpPr txBox="1"/>
          <p:nvPr/>
        </p:nvSpPr>
        <p:spPr>
          <a:xfrm>
            <a:off x="0" y="6400800"/>
            <a:ext cx="960120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0" spc="-300" dirty="0">
                <a:ln>
                  <a:solidFill>
                    <a:schemeClr val="bg1"/>
                  </a:solidFill>
                </a:ln>
                <a:noFill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04</a:t>
            </a:r>
          </a:p>
        </p:txBody>
      </p:sp>
      <p:sp>
        <p:nvSpPr>
          <p:cNvPr id="6" name="Título Capítulo">
            <a:extLst>
              <a:ext uri="{FF2B5EF4-FFF2-40B4-BE49-F238E27FC236}">
                <a16:creationId xmlns:a16="http://schemas.microsoft.com/office/drawing/2014/main" id="{33C389BC-76B7-7645-18AD-55D41232E7CF}"/>
              </a:ext>
            </a:extLst>
          </p:cNvPr>
          <p:cNvSpPr txBox="1"/>
          <p:nvPr/>
        </p:nvSpPr>
        <p:spPr>
          <a:xfrm>
            <a:off x="0" y="8839970"/>
            <a:ext cx="9601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0" b="1" spc="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AGRADECIMENTOS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9C686C6-B673-5D39-FE52-A5E87CAA2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8E88193-E221-FB78-7020-1E8A5D923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536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CED34-C7CA-1B9A-D57C-D685D3058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1441382B-B2BA-E0EE-F626-D7CFB9779A96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4A1A73B-0807-EBFA-7BDA-1BB9EA8AE167}"/>
              </a:ext>
            </a:extLst>
          </p:cNvPr>
          <p:cNvSpPr txBox="1"/>
          <p:nvPr/>
        </p:nvSpPr>
        <p:spPr>
          <a:xfrm>
            <a:off x="960120" y="2123440"/>
            <a:ext cx="7680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2"/>
                </a:solidFill>
                <a:latin typeface="+mj-lt"/>
              </a:rPr>
              <a:t>Este eBook foi escrito por mim com auxílio de inteligência artificial, utilizando prompts assistidos para direcionar a geração do conteúdo e refiná-lo ao longo do processo.</a:t>
            </a:r>
          </a:p>
          <a:p>
            <a:pPr algn="ctr"/>
            <a:r>
              <a:rPr lang="pt-BR" sz="2400" dirty="0">
                <a:solidFill>
                  <a:schemeClr val="bg2"/>
                </a:solidFill>
                <a:latin typeface="+mj-lt"/>
              </a:rPr>
              <a:t> O passo a passo se encontra no meu Github</a:t>
            </a:r>
          </a:p>
          <a:p>
            <a:pPr algn="ctr"/>
            <a:r>
              <a:rPr lang="pt-BR" sz="2400" b="1" dirty="0">
                <a:solidFill>
                  <a:schemeClr val="bg2"/>
                </a:solidFill>
                <a:latin typeface="+mj-lt"/>
              </a:rPr>
              <a:t>•</a:t>
            </a:r>
          </a:p>
          <a:p>
            <a:pPr algn="ctr"/>
            <a:r>
              <a:rPr lang="pt-BR" sz="2400" dirty="0">
                <a:solidFill>
                  <a:schemeClr val="bg2"/>
                </a:solidFill>
                <a:latin typeface="+mj-lt"/>
              </a:rPr>
              <a:t>Caso tenha se interessado pelo projeto, me acompanhe em minhas redes sociais, para mais detalhes. </a:t>
            </a:r>
          </a:p>
          <a:p>
            <a:pPr algn="ctr"/>
            <a:endParaRPr lang="pt-BR" sz="2400" b="1" dirty="0">
              <a:solidFill>
                <a:schemeClr val="bg2"/>
              </a:solidFill>
              <a:latin typeface="+mj-lt"/>
            </a:endParaRPr>
          </a:p>
          <a:p>
            <a:pPr algn="ctr"/>
            <a:r>
              <a:rPr lang="pt-BR" sz="2400" b="1" dirty="0">
                <a:solidFill>
                  <a:schemeClr val="bg2"/>
                </a:solidFill>
                <a:latin typeface="+mj-lt"/>
              </a:rPr>
              <a:t>Data prevista para lançamento: Janeiro de 2026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964280A-86A3-1DDD-F8C2-415EA4E84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12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EB0CC49-EDDA-24BF-8462-AD22F9F66286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spc="300" dirty="0">
                <a:solidFill>
                  <a:schemeClr val="bg2"/>
                </a:solidFill>
                <a:latin typeface="Impact" panose="020B0806030902050204" pitchFamily="34" charset="0"/>
              </a:rPr>
              <a:t>OBRIGADO POR LER ATÉ AQUI</a:t>
            </a:r>
          </a:p>
        </p:txBody>
      </p:sp>
      <p:sp>
        <p:nvSpPr>
          <p:cNvPr id="11" name="Elipse 10">
            <a:hlinkClick r:id="rId3"/>
            <a:extLst>
              <a:ext uri="{FF2B5EF4-FFF2-40B4-BE49-F238E27FC236}">
                <a16:creationId xmlns:a16="http://schemas.microsoft.com/office/drawing/2014/main" id="{286AB713-AD30-B740-167A-CC9141A17FA2}"/>
              </a:ext>
            </a:extLst>
          </p:cNvPr>
          <p:cNvSpPr/>
          <p:nvPr/>
        </p:nvSpPr>
        <p:spPr>
          <a:xfrm>
            <a:off x="2387916" y="7091680"/>
            <a:ext cx="1950720" cy="195072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Elipse 11">
            <a:hlinkClick r:id="rId5"/>
            <a:extLst>
              <a:ext uri="{FF2B5EF4-FFF2-40B4-BE49-F238E27FC236}">
                <a16:creationId xmlns:a16="http://schemas.microsoft.com/office/drawing/2014/main" id="{F6F7DBE9-31E9-BA33-25DC-765E899B2EAB}"/>
              </a:ext>
            </a:extLst>
          </p:cNvPr>
          <p:cNvSpPr/>
          <p:nvPr/>
        </p:nvSpPr>
        <p:spPr>
          <a:xfrm>
            <a:off x="5262564" y="7091680"/>
            <a:ext cx="1950720" cy="1950720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CF2294F-988E-2B63-FD56-3C7A3C8F5EF8}"/>
              </a:ext>
            </a:extLst>
          </p:cNvPr>
          <p:cNvSpPr txBox="1"/>
          <p:nvPr/>
        </p:nvSpPr>
        <p:spPr>
          <a:xfrm>
            <a:off x="2275998" y="8851392"/>
            <a:ext cx="21745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+mj-lt"/>
                <a:hlinkClick r:id="rId3"/>
              </a:rPr>
              <a:t>GitHub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  <a:p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D96472B-C08C-B920-3731-8CB85D6D0BD0}"/>
              </a:ext>
            </a:extLst>
          </p:cNvPr>
          <p:cNvSpPr txBox="1"/>
          <p:nvPr/>
        </p:nvSpPr>
        <p:spPr>
          <a:xfrm>
            <a:off x="5150646" y="8851392"/>
            <a:ext cx="21745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+mj-lt"/>
                <a:hlinkClick r:id="rId5"/>
              </a:rPr>
              <a:t>Linkedin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  <a:p>
            <a:endParaRPr lang="pt-BR" dirty="0"/>
          </a:p>
        </p:txBody>
      </p:sp>
      <p:sp>
        <p:nvSpPr>
          <p:cNvPr id="15" name="Espaço Reservado para Rodapé 1">
            <a:extLst>
              <a:ext uri="{FF2B5EF4-FFF2-40B4-BE49-F238E27FC236}">
                <a16:creationId xmlns:a16="http://schemas.microsoft.com/office/drawing/2014/main" id="{2B8F1301-67E0-4617-C720-2D65839B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2955219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33FF9-173E-59AB-624C-93AEB353A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F673EBB-8DFE-C41E-8CA5-67FCF3D1D36D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DF03163-F9E1-A142-01A8-2220AFA97FFB}"/>
              </a:ext>
            </a:extLst>
          </p:cNvPr>
          <p:cNvSpPr txBox="1"/>
          <p:nvPr/>
        </p:nvSpPr>
        <p:spPr>
          <a:xfrm>
            <a:off x="960120" y="2123440"/>
            <a:ext cx="7680960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Minha curiosidade sobre o processo criativo de criação de um jogo, especialmente os narrativos, me levou a explorar como histórias interativas podem ser construídas. Mais do que simplesmente criar mecânicas, quero aprofundar a narrativa, experimentar conceitos filosóficos e testar formas de envolver o jogador emocionalmente. 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Além disso, este projeto reflete minha busca por um aprendizado diversificado. Não quero limitar meu conhecimento apenas ao desenvolvimento web ou back-end; quero explorar novas áreas, entender um pouco de cada aspecto envolvido na criação digital. Do design interativo e narrativa imersiva à experiência do usuário e tecnologias inovadoras como IA generativa, cada elemento do projeto me permite expandir minhas habilidades. Além disso, ao explorar novas ferramentas como Vue.js e Tailwind CSS, posso aprimorar ainda mais meu conhecimento técnico.</a:t>
            </a:r>
          </a:p>
          <a:p>
            <a:pPr algn="just"/>
            <a:endParaRPr lang="pt-BR" sz="2400" dirty="0"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Um dos aspectos mais inovadores deste jogo é que 90% do seu conteúdo será gerado por IA — incluindo arte, diálogos e estrutura da história, sempre sob minha orientação criativa. Também desejo testar como um personagem interativo controlado por IA pode enriquecer a experiência do jogador.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7B9F28A-6196-A012-9BD1-3D66C9E63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2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10685D0-8255-B952-DF47-168696907432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2"/>
                </a:solidFill>
                <a:latin typeface="Impact" panose="020B0806030902050204" pitchFamily="34" charset="0"/>
              </a:rPr>
              <a:t>MINHA JORNADA CRIATIVA</a:t>
            </a:r>
          </a:p>
        </p:txBody>
      </p:sp>
      <p:sp>
        <p:nvSpPr>
          <p:cNvPr id="9" name="Espaço Reservado para Rodapé 1">
            <a:extLst>
              <a:ext uri="{FF2B5EF4-FFF2-40B4-BE49-F238E27FC236}">
                <a16:creationId xmlns:a16="http://schemas.microsoft.com/office/drawing/2014/main" id="{22EECA48-58AD-C4BE-3BD4-1C6F217CB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249034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E7A5D-7F30-056E-4D44-9AA1BDB66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CAB82AB6-9728-867F-45C7-27F8EC32430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Número Capítulo">
            <a:extLst>
              <a:ext uri="{FF2B5EF4-FFF2-40B4-BE49-F238E27FC236}">
                <a16:creationId xmlns:a16="http://schemas.microsoft.com/office/drawing/2014/main" id="{A48F050C-1819-4D52-B085-D29649DD57C1}"/>
              </a:ext>
            </a:extLst>
          </p:cNvPr>
          <p:cNvSpPr txBox="1"/>
          <p:nvPr/>
        </p:nvSpPr>
        <p:spPr>
          <a:xfrm>
            <a:off x="0" y="6400800"/>
            <a:ext cx="960120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0" spc="-300" dirty="0">
                <a:ln>
                  <a:solidFill>
                    <a:schemeClr val="bg1"/>
                  </a:solidFill>
                </a:ln>
                <a:noFill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01</a:t>
            </a:r>
          </a:p>
        </p:txBody>
      </p:sp>
      <p:sp>
        <p:nvSpPr>
          <p:cNvPr id="6" name="Título Capítulo">
            <a:extLst>
              <a:ext uri="{FF2B5EF4-FFF2-40B4-BE49-F238E27FC236}">
                <a16:creationId xmlns:a16="http://schemas.microsoft.com/office/drawing/2014/main" id="{4EC820C3-D26C-EF6C-BCD7-500179D1428F}"/>
              </a:ext>
            </a:extLst>
          </p:cNvPr>
          <p:cNvSpPr txBox="1"/>
          <p:nvPr/>
        </p:nvSpPr>
        <p:spPr>
          <a:xfrm>
            <a:off x="0" y="8839970"/>
            <a:ext cx="9601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0" b="1" spc="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PRÓLOGO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734A4AC-6304-F0C4-6A61-74037592F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6389EB2-39EF-2DDE-0CDC-9E857AC59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4140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3B920-D8F8-FB78-C45A-CEE9F7375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C57DF70-B0D5-0338-1955-71E09604DB6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261C574-D368-80E9-FE15-4AC2E0AD5A52}"/>
              </a:ext>
            </a:extLst>
          </p:cNvPr>
          <p:cNvSpPr txBox="1"/>
          <p:nvPr/>
        </p:nvSpPr>
        <p:spPr>
          <a:xfrm>
            <a:off x="960120" y="2123440"/>
            <a:ext cx="7680960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Você desperta na imensidão de um nada que lembra sonhos — um espaço onde sua própria presença soa quase deslocada. O ar não tem cheiro nem peso, mas um frio sutil percorre sua pele, como se memórias antigas sussurrassem algo que você não sabe decifrar.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Olhando em volta você observa constelações distantes que cintilam fracamente, pontilhando um fundo escuro sem horizonte. Fragmentos de construções flutuam em silêncio — arcos que lembram um coliseu despedaçado, paredes que não se tocam, levitando como ecos de um conflito grandioso há muito esquecido. Seus pés tocam um chão imperceptível, e o único som é o bater do seu coração, ressoando num vazio sem lugar.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Em meio a esse cenário sem sentido, algo interrompe sua atenção: uma fotografia gasta, caída como um sinal. Retrata um casal sorridente, e no verso, a caligrafia vacila: “09 de junho de…” — o ano se perdeu por completo, e até a data escrita luta para sobreviver no papel. Um aperto se forma em seu peito — não sabe se é saudade, medo ou curiosidade.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8D381D1-B994-608B-4E17-2376CFC53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4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236D5D4-523A-5BE5-D85D-735B7CA90F49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spc="300" dirty="0">
                <a:solidFill>
                  <a:schemeClr val="bg2"/>
                </a:solidFill>
                <a:latin typeface="Impact" panose="020B0806030902050204" pitchFamily="34" charset="0"/>
              </a:rPr>
              <a:t>PRÓLOGO</a:t>
            </a:r>
          </a:p>
        </p:txBody>
      </p:sp>
      <p:sp>
        <p:nvSpPr>
          <p:cNvPr id="6" name="Espaço Reservado para Rodapé 1">
            <a:extLst>
              <a:ext uri="{FF2B5EF4-FFF2-40B4-BE49-F238E27FC236}">
                <a16:creationId xmlns:a16="http://schemas.microsoft.com/office/drawing/2014/main" id="{010BBD7E-0737-58AE-8641-7862D0742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732650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FF130-F29C-71C8-D547-6527156CF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60C39F-453F-BDCA-A811-3F5F3ACC480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CEC103E-144A-2A44-221B-FC7F2DE23332}"/>
              </a:ext>
            </a:extLst>
          </p:cNvPr>
          <p:cNvSpPr txBox="1"/>
          <p:nvPr/>
        </p:nvSpPr>
        <p:spPr>
          <a:xfrm>
            <a:off x="960120" y="1368653"/>
            <a:ext cx="768096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rgbClr val="E7E6E6"/>
                </a:solidFill>
                <a:latin typeface="+mj-lt"/>
              </a:rPr>
              <a:t>Você se ergue, sem entender como consegue manter-se em pé, enquanto os fragmentos ao redor continuam flutuando, indiferentes à gravidade que insiste em segurá-lo. À frente, uma figura se materializa: alta, envolta em véus que brilham como estrelas miúdas. Não há rosto, apenas presença suficiente para carregar calma e pesar em cada movimento.</a:t>
            </a:r>
          </a:p>
          <a:p>
            <a:pPr algn="just"/>
            <a:endParaRPr lang="pt-BR" sz="2400" dirty="0">
              <a:solidFill>
                <a:srgbClr val="E7E6E6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rgbClr val="E7E6E6"/>
                </a:solidFill>
                <a:latin typeface="+mj-lt"/>
              </a:rPr>
              <a:t>Então, uma voz surge do vazio, clara e grave:</a:t>
            </a:r>
          </a:p>
          <a:p>
            <a:pPr algn="just"/>
            <a:r>
              <a:rPr lang="pt-BR" sz="2400" i="1" dirty="0">
                <a:solidFill>
                  <a:srgbClr val="E7E6E6"/>
                </a:solidFill>
                <a:latin typeface="+mj-lt"/>
              </a:rPr>
              <a:t>“Viajante, acordaste onde tudo se desfez.</a:t>
            </a:r>
          </a:p>
          <a:p>
            <a:pPr algn="just"/>
            <a:r>
              <a:rPr lang="pt-BR" sz="2400" i="1" dirty="0">
                <a:solidFill>
                  <a:srgbClr val="E7E6E6"/>
                </a:solidFill>
                <a:latin typeface="+mj-lt"/>
              </a:rPr>
              <a:t>As memórias que te formaram flutuam em poeira estelar.</a:t>
            </a:r>
          </a:p>
          <a:p>
            <a:pPr algn="just"/>
            <a:r>
              <a:rPr lang="pt-BR" sz="2400" i="1" dirty="0">
                <a:solidFill>
                  <a:srgbClr val="E7E6E6"/>
                </a:solidFill>
                <a:latin typeface="+mj-lt"/>
              </a:rPr>
              <a:t>Neste lugar, portas adormecidas guardam pedaços de seu ser.</a:t>
            </a:r>
          </a:p>
          <a:p>
            <a:pPr algn="just"/>
            <a:r>
              <a:rPr lang="pt-BR" sz="2400" i="1" dirty="0">
                <a:solidFill>
                  <a:srgbClr val="E7E6E6"/>
                </a:solidFill>
                <a:latin typeface="+mj-lt"/>
              </a:rPr>
              <a:t>Em cada enigma, tua essência é testada — ou se perde.</a:t>
            </a:r>
          </a:p>
          <a:p>
            <a:pPr algn="just"/>
            <a:r>
              <a:rPr lang="pt-BR" sz="2400" i="1" dirty="0">
                <a:solidFill>
                  <a:srgbClr val="E7E6E6"/>
                </a:solidFill>
                <a:latin typeface="+mj-lt"/>
              </a:rPr>
              <a:t>Cada escolha reverbera no Cosmo… e tudo pode recomeçar.”</a:t>
            </a:r>
          </a:p>
          <a:p>
            <a:pPr algn="just"/>
            <a:endParaRPr lang="pt-BR" sz="2400" dirty="0">
              <a:solidFill>
                <a:srgbClr val="E7E6E6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rgbClr val="E7E6E6"/>
                </a:solidFill>
                <a:latin typeface="+mj-lt"/>
              </a:rPr>
              <a:t>O peso dessas palavras espalha-se pelo espaço, e você percebe um portal enevoado à sua frente, iluminado por um brilho pálido. Sem compreender exatamente por que, sente-se compelido a dar um passo adiante. Sua mão se estende — ao tocar o limiar, tudo ao redor se dobra em sombras e clarões.</a:t>
            </a:r>
          </a:p>
          <a:p>
            <a:pPr algn="just"/>
            <a:endParaRPr lang="pt-BR" sz="2400" dirty="0">
              <a:solidFill>
                <a:srgbClr val="E7E6E6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rgbClr val="E7E6E6"/>
                </a:solidFill>
                <a:latin typeface="+mj-lt"/>
              </a:rPr>
              <a:t>Você avança rumo ao desconhecido — sem volta.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3A53245-4C5E-6A08-86E8-D742FF513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F5C7C58-0C7A-FEC4-A4A4-969B47479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1036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62F916-E475-FBE7-8DED-ADEC08941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AF067DA4-959A-ECA2-7F27-7233D28F4865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Número Capítulo">
            <a:extLst>
              <a:ext uri="{FF2B5EF4-FFF2-40B4-BE49-F238E27FC236}">
                <a16:creationId xmlns:a16="http://schemas.microsoft.com/office/drawing/2014/main" id="{907860CE-5847-43AD-16FA-40D468EA8C22}"/>
              </a:ext>
            </a:extLst>
          </p:cNvPr>
          <p:cNvSpPr txBox="1"/>
          <p:nvPr/>
        </p:nvSpPr>
        <p:spPr>
          <a:xfrm>
            <a:off x="0" y="6400800"/>
            <a:ext cx="960120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0" spc="-300" dirty="0">
                <a:ln>
                  <a:solidFill>
                    <a:schemeClr val="bg1"/>
                  </a:solidFill>
                </a:ln>
                <a:noFill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02</a:t>
            </a:r>
          </a:p>
        </p:txBody>
      </p:sp>
      <p:sp>
        <p:nvSpPr>
          <p:cNvPr id="6" name="Título Capítulo">
            <a:extLst>
              <a:ext uri="{FF2B5EF4-FFF2-40B4-BE49-F238E27FC236}">
                <a16:creationId xmlns:a16="http://schemas.microsoft.com/office/drawing/2014/main" id="{53234A63-1C1C-A9CA-3FF3-D7E71C7B80D2}"/>
              </a:ext>
            </a:extLst>
          </p:cNvPr>
          <p:cNvSpPr txBox="1"/>
          <p:nvPr/>
        </p:nvSpPr>
        <p:spPr>
          <a:xfrm>
            <a:off x="0" y="8839970"/>
            <a:ext cx="9601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0" b="1" spc="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CONVITE AO JOGO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648C6C5-7F86-F5F6-F247-8232E71E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7D0F619-77FB-02D4-E497-7AE1C8BF1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8624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ECB8F-BA3A-D12D-8A46-A5AC630B8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1121AC5-C1D0-984A-4595-43A86C0D60E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A859960-1018-082A-5C3A-9B4207BDF1E2}"/>
              </a:ext>
            </a:extLst>
          </p:cNvPr>
          <p:cNvSpPr txBox="1"/>
          <p:nvPr/>
        </p:nvSpPr>
        <p:spPr>
          <a:xfrm>
            <a:off x="960120" y="2123440"/>
            <a:ext cx="7680960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Em Anamnesis, você será o Viajante: um ser sem passado, lançado em um templo estelar onde cada sala é um fragmento de um universo em ruínas. Guiado por uma figura ancestral misteriosa, seu caminho se revela em dez provações que podem ser enfrentadas em qualquer ordem.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Ao percorrer cada espaço, você encontrará diversos enigmas para resolver de formas diferentes. Também haverá diálogos com a figura desconhecida com três opções de respostas, e então deverá decidir: qual dessas frases ressoa com a verdade que habita seu íntimo? Nem sempre a resposta mais poética é a mais correta. Em certos momentos, você poderá digitar suas próprias dúvidas e a presença silenciosa oferecerá respostas enigmáticas, tecidas em símbolos e metáforas cósmicas.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Em cada tentativa, o templo se move ao seu redor: um corredor treme, as paredes sussurram, objetos mudam de lugar. Se a escolha estiver equivocada, as sombras ganham força e o espaço se fragmenta, forçando-o a recomeçar. Só quem perseverar — testando intuição e estratagemas filosóficos — descobrirá o segredo final que se oculta ao término dessa jornada.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87A4C1A-5167-FDE2-0853-E65B831C4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7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4E24658-E790-3D7B-F878-F7112E14B274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spc="300" dirty="0">
                <a:solidFill>
                  <a:schemeClr val="bg2"/>
                </a:solidFill>
                <a:latin typeface="Impact" panose="020B0806030902050204" pitchFamily="34" charset="0"/>
              </a:rPr>
              <a:t>CONVITE AO JOGO</a:t>
            </a:r>
          </a:p>
        </p:txBody>
      </p:sp>
      <p:sp>
        <p:nvSpPr>
          <p:cNvPr id="6" name="Espaço Reservado para Rodapé 1">
            <a:extLst>
              <a:ext uri="{FF2B5EF4-FFF2-40B4-BE49-F238E27FC236}">
                <a16:creationId xmlns:a16="http://schemas.microsoft.com/office/drawing/2014/main" id="{51EC32C1-268F-37D3-90E7-E8AE5D70A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1528834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2AC6F-5FC6-B978-89B2-47F200A85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D254B9D7-0460-030F-A57C-FB15447E41FF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Número Capítulo">
            <a:extLst>
              <a:ext uri="{FF2B5EF4-FFF2-40B4-BE49-F238E27FC236}">
                <a16:creationId xmlns:a16="http://schemas.microsoft.com/office/drawing/2014/main" id="{6961BA94-850D-2A25-BD4D-D14D96A52B16}"/>
              </a:ext>
            </a:extLst>
          </p:cNvPr>
          <p:cNvSpPr txBox="1"/>
          <p:nvPr/>
        </p:nvSpPr>
        <p:spPr>
          <a:xfrm>
            <a:off x="0" y="6400800"/>
            <a:ext cx="960120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0" spc="-300" dirty="0">
                <a:ln>
                  <a:solidFill>
                    <a:schemeClr val="bg1"/>
                  </a:solidFill>
                </a:ln>
                <a:noFill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03</a:t>
            </a:r>
          </a:p>
        </p:txBody>
      </p:sp>
      <p:sp>
        <p:nvSpPr>
          <p:cNvPr id="6" name="Título Capítulo">
            <a:extLst>
              <a:ext uri="{FF2B5EF4-FFF2-40B4-BE49-F238E27FC236}">
                <a16:creationId xmlns:a16="http://schemas.microsoft.com/office/drawing/2014/main" id="{590A3508-BC18-F2A8-0CBD-C07EC909EF99}"/>
              </a:ext>
            </a:extLst>
          </p:cNvPr>
          <p:cNvSpPr txBox="1"/>
          <p:nvPr/>
        </p:nvSpPr>
        <p:spPr>
          <a:xfrm>
            <a:off x="0" y="8839970"/>
            <a:ext cx="9601200" cy="2496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pt-BR" sz="10000" b="1" spc="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ATMOSFERA E EXPERIÊNCIA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8376379-D7C3-1109-AE66-73AA742B6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6B5746E-A864-1BF2-89CA-AE4BEB805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2248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C50B2-8564-0FE7-4629-D2DD6A3A6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A77F42F-A55E-83B9-B952-8C23C656C3F5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AD79E1A-C6CB-412D-AE33-4E6FA8CBB81C}"/>
              </a:ext>
            </a:extLst>
          </p:cNvPr>
          <p:cNvSpPr txBox="1"/>
          <p:nvPr/>
        </p:nvSpPr>
        <p:spPr>
          <a:xfrm>
            <a:off x="960120" y="2123440"/>
            <a:ext cx="7680960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Imagine-se envolto num manto de trevas pontilhado por cintilações tão tênues que parecem desaparecer quando você pisca. O chão sob seus pés é formado por lajes polidas de um mármore negro, refletindo a tênue dança das luzes que serpenteiam pelas paredes. De vez em quando, pulsações sutis cruzam o zênite, como se galáxias inteiras estivessem respirando acima de você.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O som de um piano fantasma reverbera por corredores labirínticos, cada nota ecoando em cantos inesperados, criando uma sensação de espaço infinito e vazio. Misturado à essa melodia, o som da chuva retumba — gotas imaginárias caindo em superfícies invisíveis, ressoando como pregos letais que impedem o alastramento do silêncio. Ao caminhar, é possível sentir o reverberar de seus próprios passos misturados às  batidas de suas incertezas.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A sensação é de estar suspenso num lugar onde o tempo não existe: um espaço onde as paredes lembram ossos ancestrais de um universo que se despedaçou. Cada sala pulsa com uma aura de mistério e melancolia: runas entalhadas em pedestais, cristais flutuantes que emanam luz trêmula, livros empoeirados que parecem sussurrar fragmentos de lembranças perdidas. O ar é permeado por um odor quase imperceptível de cinzas estelares — queimadas num passado tão remoto que alguém ousou registrar apenas em murmúrios.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5200F08-A4ED-DCF5-EDCE-3BE75328A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9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8C817ED-B077-56CC-22BC-9D5530B4FD55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spc="300" dirty="0">
                <a:solidFill>
                  <a:schemeClr val="bg2"/>
                </a:solidFill>
                <a:latin typeface="Impact" panose="020B0806030902050204" pitchFamily="34" charset="0"/>
              </a:rPr>
              <a:t>ATMOSFERA E EXPERIÊNCIA</a:t>
            </a:r>
          </a:p>
        </p:txBody>
      </p:sp>
      <p:sp>
        <p:nvSpPr>
          <p:cNvPr id="6" name="Espaço Reservado para Rodapé 1">
            <a:extLst>
              <a:ext uri="{FF2B5EF4-FFF2-40B4-BE49-F238E27FC236}">
                <a16:creationId xmlns:a16="http://schemas.microsoft.com/office/drawing/2014/main" id="{15734498-92C6-0334-202D-CF5C12C2A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10652376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3018</TotalTime>
  <Words>1273</Words>
  <Application>Microsoft Office PowerPoint</Application>
  <PresentationFormat>Papel A3 (297 x 420 mm)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Impact</vt:lpstr>
      <vt:lpstr>Microsoft Himalaya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Anderson Pinto</dc:creator>
  <cp:lastModifiedBy>Anderson Pinto</cp:lastModifiedBy>
  <cp:revision>5</cp:revision>
  <dcterms:created xsi:type="dcterms:W3CDTF">2025-06-08T17:10:46Z</dcterms:created>
  <dcterms:modified xsi:type="dcterms:W3CDTF">2025-06-12T04:02:59Z</dcterms:modified>
</cp:coreProperties>
</file>

<file path=docProps/thumbnail.jpeg>
</file>